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300" r:id="rId3"/>
    <p:sldId id="260" r:id="rId4"/>
    <p:sldId id="261" r:id="rId5"/>
    <p:sldId id="264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9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7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25CCFA-6216-4CB5-B6DD-CC9A7199145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5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7467F-3E38-4938-8D87-063F1AB74C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414E7-7DBD-45A8-8705-12C5A6DC542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B6E108-B86F-4018-9E68-00E49058A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97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1AC1-B7F3-4F1A-B4C7-2B3418E3F3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3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9353C4-AF0E-4E55-B4D6-B5F9B53025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9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D1B982-2FFC-42A9-8FCB-8E44F00B27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F4FBC-BFD6-45C9-B9C7-F5AE1CCC87E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1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E5F8A-A2A5-4E9B-999F-7AC083E8A53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9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B6D847-ED7D-425E-A0BA-3B8E817D4F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4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3FAA35-916B-4A5F-B441-4AD8AAB64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5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ヒラギノ角ゴ Pro W3" charset="-128"/>
              </a:rPr>
              <a:t>9/25/12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ヒラギノ角ゴ Pro W3" charset="-128"/>
            </a:endParaRP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7C340D-B6CC-4E76-8D3D-4CEF37FA910D}" type="slidenum">
              <a:rPr lang="en-US">
                <a:solidFill>
                  <a:srgbClr val="000000"/>
                </a:solidFill>
                <a:ea typeface="ヒラギノ角ゴ Pro W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ea typeface="ヒラギノ角ゴ Pro W3" charset="-128"/>
            </a:endParaRPr>
          </a:p>
        </p:txBody>
      </p:sp>
      <p:pic>
        <p:nvPicPr>
          <p:cNvPr id="1031" name="Picture 6" descr="BU_minimal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1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ヒラギノ角ゴ Pro W3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8.png"/><Relationship Id="rId4" Type="http://schemas.openxmlformats.org/officeDocument/2006/relationships/image" Target="../media/image5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" TargetMode="External"/><Relationship Id="rId2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371600"/>
            <a:ext cx="701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SSIE 637</a:t>
            </a:r>
          </a:p>
          <a:p>
            <a:pPr algn="ctr"/>
            <a:r>
              <a:rPr lang="en-US" sz="3600" dirty="0" smtClean="0"/>
              <a:t>Advanced Topics in Healthcare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7432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Lecture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1" y="620688"/>
            <a:ext cx="8612234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52730" y="4472632"/>
            <a:ext cx="7148175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Vehicle routing problem→ drugs/patient delivery vehicles scheduling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Mathematical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Meta-heuristics algorithms</a:t>
            </a:r>
          </a:p>
        </p:txBody>
      </p:sp>
    </p:spTree>
    <p:extLst>
      <p:ext uri="{BB962C8B-B14F-4D97-AF65-F5344CB8AC3E}">
        <p14:creationId xmlns:p14="http://schemas.microsoft.com/office/powerpoint/2010/main" val="5121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332656"/>
            <a:ext cx="768667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44" y="1124744"/>
            <a:ext cx="63341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0243" y="5301208"/>
            <a:ext cx="670568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Decision making for inventory planning for hospitals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Coordinate schedules : balancing the activity with purchasing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Mathematical modeling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Meta-heuristic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601456" cy="528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5301208"/>
            <a:ext cx="498085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Patients forecasting for emergency department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Historical average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ARIMA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Sinusoidal</a:t>
            </a:r>
          </a:p>
        </p:txBody>
      </p:sp>
    </p:spTree>
    <p:extLst>
      <p:ext uri="{BB962C8B-B14F-4D97-AF65-F5344CB8AC3E}">
        <p14:creationId xmlns:p14="http://schemas.microsoft.com/office/powerpoint/2010/main" val="9824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" y="536352"/>
            <a:ext cx="9051444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40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" y="692696"/>
            <a:ext cx="8700819" cy="554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3768" y="5229200"/>
            <a:ext cx="492314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of genetic data from tumor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hyper-box enclosure method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Combining with mixed integer programming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Totally </a:t>
            </a:r>
            <a:r>
              <a:rPr lang="en-US" dirty="0" err="1" smtClean="0"/>
              <a:t>unimodular</a:t>
            </a:r>
            <a:r>
              <a:rPr lang="en-US" dirty="0" smtClean="0"/>
              <a:t> property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46" y="692696"/>
            <a:ext cx="83915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12976"/>
            <a:ext cx="38957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07" y="3212976"/>
            <a:ext cx="417646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372187"/>
            <a:ext cx="3672408" cy="176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 Analytics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4" y="1628800"/>
            <a:ext cx="8892480" cy="437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2024" y="94007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picture of health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Transformation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16145"/>
              </p:ext>
            </p:extLst>
          </p:nvPr>
        </p:nvGraphicFramePr>
        <p:xfrm>
          <a:off x="251520" y="1340768"/>
          <a:ext cx="8640960" cy="50784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67523"/>
                <a:gridCol w="4873437"/>
              </a:tblGrid>
              <a:tr h="10093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Clinical / Health outcome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Maximizing the use of existing treatment and therapies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Research /</a:t>
                      </a:r>
                      <a:r>
                        <a:rPr lang="en-US" b="0" baseline="0" dirty="0" smtClean="0"/>
                        <a:t> Development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Discovering, researching and developing novel treatments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Commercialization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Maximizing</a:t>
                      </a:r>
                      <a:r>
                        <a:rPr lang="en-US" b="0" baseline="0" dirty="0" smtClean="0"/>
                        <a:t> sales, marketing, and customer relationship efforts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Finance</a:t>
                      </a:r>
                      <a:r>
                        <a:rPr lang="en-US" b="0" baseline="0" dirty="0" smtClean="0"/>
                        <a:t> and Fraud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Ensuring</a:t>
                      </a:r>
                      <a:r>
                        <a:rPr lang="en-US" b="0" baseline="0" dirty="0" smtClean="0"/>
                        <a:t> the financial health and stability of organization</a:t>
                      </a:r>
                      <a:endParaRPr lang="en-US" b="0" dirty="0"/>
                    </a:p>
                  </a:txBody>
                  <a:tcPr/>
                </a:tc>
              </a:tr>
              <a:tr h="10681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Business operation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Driving</a:t>
                      </a:r>
                      <a:r>
                        <a:rPr lang="en-US" b="0" baseline="0" dirty="0" smtClean="0"/>
                        <a:t> productivity, profitability, and compliance across the various business functions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1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Data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4563"/>
              </p:ext>
            </p:extLst>
          </p:nvPr>
        </p:nvGraphicFramePr>
        <p:xfrm>
          <a:off x="266299" y="1388869"/>
          <a:ext cx="8640960" cy="375254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67523"/>
                <a:gridCol w="4873437"/>
              </a:tblGrid>
              <a:tr h="10093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Volume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Clinical documentation, Medical images, Sensors/monitors, genomics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Variety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Unstructured, audio/dictation,</a:t>
                      </a:r>
                      <a:r>
                        <a:rPr lang="en-US" b="0" baseline="0" dirty="0" smtClean="0"/>
                        <a:t> clinical narratives, images/video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Velocity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Predictive</a:t>
                      </a:r>
                      <a:r>
                        <a:rPr lang="en-US" b="0" baseline="0" dirty="0" smtClean="0"/>
                        <a:t> models, risk models, point-of-care OR,ED, Decision support, Real-time results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Value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Aggregated</a:t>
                      </a:r>
                      <a:r>
                        <a:rPr lang="en-US" b="0" baseline="0" dirty="0" smtClean="0"/>
                        <a:t> clinical data, cost containment, decision support, care quality, safety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492" y="692696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400" dirty="0" smtClean="0"/>
              <a:t>Challenges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44964" y="477208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IDC health insights, 2015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04" y="-11571"/>
            <a:ext cx="4537991" cy="698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8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022641"/>
              </p:ext>
            </p:extLst>
          </p:nvPr>
        </p:nvGraphicFramePr>
        <p:xfrm>
          <a:off x="266299" y="1388869"/>
          <a:ext cx="8640960" cy="498698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67523"/>
                <a:gridCol w="4873437"/>
              </a:tblGrid>
              <a:tr h="10093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Information management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Aggregation,</a:t>
                      </a:r>
                      <a:r>
                        <a:rPr lang="en-US" b="0" baseline="0" dirty="0" smtClean="0"/>
                        <a:t> standardization, restructure , and preparing the rising quantities of data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Statistic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Mathematical</a:t>
                      </a:r>
                      <a:r>
                        <a:rPr lang="en-US" b="0" baseline="0" dirty="0" smtClean="0"/>
                        <a:t> principles to available data in order to describe the past, understand the present and predict the future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Information Delivery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Making analytical results and SW assets</a:t>
                      </a:r>
                      <a:r>
                        <a:rPr lang="en-US" b="0" baseline="0" dirty="0" smtClean="0"/>
                        <a:t> available to individual who is responsible for decision making and actions taking</a:t>
                      </a:r>
                      <a:endParaRPr lang="en-US" b="0" dirty="0"/>
                    </a:p>
                  </a:txBody>
                  <a:tcPr/>
                </a:tc>
              </a:tr>
              <a:tr h="7476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 smtClean="0"/>
                        <a:t>Computing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0" baseline="0" dirty="0" smtClean="0"/>
                        <a:t>Reducing the time delay required to conduct analyses and surface information by leveraging advanced technology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Data Analytics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492" y="692696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400" dirty="0" smtClean="0"/>
              <a:t>4 key foundations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898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Before the class</a:t>
            </a:r>
            <a:endParaRPr lang="en-US" sz="2400" dirty="0" smtClean="0">
              <a:solidFill>
                <a:srgbClr val="247A5B"/>
              </a:solidFill>
              <a:latin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124744"/>
            <a:ext cx="874846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/>
              <a:t>Python tutorial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From installation to basic data process → Next class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/>
              <a:t>Reference paper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Making a list but you can access the journal using BU system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Using google scholar!! You can download the paper if you connect the internet on the campus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For remote student, using library system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/>
              <a:t>Email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Please add [SSIE637] and name at the title of email for easy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49917"/>
            <a:ext cx="7535564" cy="520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Data Analytics – </a:t>
            </a:r>
            <a:br>
              <a:rPr lang="en-US" sz="2400" dirty="0" smtClean="0">
                <a:solidFill>
                  <a:srgbClr val="247A5B"/>
                </a:solidFill>
                <a:latin typeface="Arial Black" charset="0"/>
              </a:rPr>
            </a:br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Information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4549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Data Analytics – Statistics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879" y="980728"/>
            <a:ext cx="8573586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000" dirty="0" smtClean="0"/>
              <a:t>Key component of the scientific method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Inferential statistics are crucial to drawing conclusion from medical research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Forecasting. Ex) models a pattern in observable data to predict likely future outcomes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Data mining allows us to detect, measure, and model consumer sentiment in media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Statistical modeling allows us to detect prevent claims fraud</a:t>
            </a:r>
            <a:endParaRPr 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17" y="2019242"/>
            <a:ext cx="3578510" cy="165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19" y="404664"/>
            <a:ext cx="4699906" cy="604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14788"/>
            <a:ext cx="41719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78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Data Analytics – Information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1" y="908720"/>
            <a:ext cx="8568952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000" dirty="0" smtClean="0"/>
              <a:t>Offer no value if people cannot fit the analytics into their personal lives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000" dirty="0" smtClean="0"/>
              <a:t>information management and statistics are responsible for unlocking 3 activities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Viewing the results of analytical scenario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Manipulating analytical models to gain addition info.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Taking actions and making decisions based on analytical insight.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000" dirty="0" smtClean="0"/>
              <a:t>Information delivery paradigms are important to building an analytically driven healthcare enterprise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43559"/>
            <a:ext cx="4929188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64" y="3861047"/>
            <a:ext cx="1222380" cy="218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42205"/>
            <a:ext cx="32385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51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Healthcare Data Analytics – Computing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596" y="980728"/>
            <a:ext cx="8062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 smtClean="0"/>
              <a:t>Volume and complexity both carry performance demands on an IT resources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53596" y="1916832"/>
            <a:ext cx="8062820" cy="18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000" dirty="0" smtClean="0"/>
              <a:t>3 ways to manage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Scale up: including more CPU, memory, devices, storage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Scale out: Hadoop, map-reduce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Scale in: In data base computation</a:t>
            </a:r>
            <a:endParaRPr 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20" y="2879034"/>
            <a:ext cx="2195262" cy="380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5"/>
            <a:ext cx="4392488" cy="284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2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672" y="306896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Data Mining and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64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Data Mining And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405" y="764704"/>
            <a:ext cx="863888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/>
              <a:t>Data mining is the process of discovering insightful, interesting, and novel patterns as well as descriptive, understandable, and predictive models from </a:t>
            </a:r>
            <a:r>
              <a:rPr lang="en-US" b="1" dirty="0" smtClean="0"/>
              <a:t>large-scale data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9" name="Picture 5" descr="K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75" y="2420888"/>
            <a:ext cx="674215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2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Main Tasks in Data Mining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9505" y="836712"/>
            <a:ext cx="8712968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/>
              <a:t>Exploratory </a:t>
            </a:r>
            <a:r>
              <a:rPr lang="en-US" b="1" dirty="0" smtClean="0"/>
              <a:t>Data Analysis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Exploratory </a:t>
            </a:r>
            <a:r>
              <a:rPr lang="en-US" dirty="0"/>
              <a:t>data analysis (EDA) is an approach to analyzing data </a:t>
            </a:r>
            <a:r>
              <a:rPr lang="en-US" dirty="0" smtClean="0"/>
              <a:t>to </a:t>
            </a:r>
            <a:r>
              <a:rPr lang="en-US" dirty="0"/>
              <a:t>summarize their </a:t>
            </a:r>
            <a:r>
              <a:rPr lang="en-US" dirty="0" smtClean="0"/>
              <a:t>characteristics.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statistical model can be used </a:t>
            </a:r>
            <a:r>
              <a:rPr lang="en-US" dirty="0" smtClean="0"/>
              <a:t>primarily </a:t>
            </a:r>
            <a:r>
              <a:rPr lang="en-US" dirty="0"/>
              <a:t>EDA is for seeing what the data can tell us beyond the formal modeling or hypothesis testing task. </a:t>
            </a:r>
            <a:r>
              <a:rPr lang="en-US" dirty="0" smtClean="0"/>
              <a:t>needed</a:t>
            </a:r>
            <a:r>
              <a:rPr lang="en-US" dirty="0"/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5470"/>
            <a:ext cx="235743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61457"/>
            <a:ext cx="2278937" cy="144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2"/>
          <a:stretch/>
        </p:blipFill>
        <p:spPr bwMode="auto">
          <a:xfrm>
            <a:off x="1872915" y="5402857"/>
            <a:ext cx="5110138" cy="64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3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505" y="620688"/>
            <a:ext cx="871296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 smtClean="0"/>
              <a:t>Frequent Pattern Mining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Finding relationships (regularities) </a:t>
            </a:r>
            <a:r>
              <a:rPr lang="en-US" dirty="0"/>
              <a:t>among </a:t>
            </a:r>
            <a:r>
              <a:rPr lang="en-US" dirty="0" smtClean="0"/>
              <a:t>the items </a:t>
            </a:r>
            <a:r>
              <a:rPr lang="en-US" dirty="0"/>
              <a:t>in a </a:t>
            </a:r>
            <a:r>
              <a:rPr lang="en-US" dirty="0" smtClean="0"/>
              <a:t>data. </a:t>
            </a:r>
            <a:r>
              <a:rPr lang="en-US" dirty="0"/>
              <a:t>The problem can be stated as </a:t>
            </a:r>
            <a:r>
              <a:rPr lang="en-US" dirty="0" smtClean="0"/>
              <a:t>follows.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Given </a:t>
            </a:r>
            <a:r>
              <a:rPr lang="en-US" dirty="0"/>
              <a:t>a </a:t>
            </a:r>
            <a:r>
              <a:rPr lang="en-US" dirty="0" smtClean="0"/>
              <a:t>data </a:t>
            </a:r>
            <a:r>
              <a:rPr lang="en-US" i="1" dirty="0"/>
              <a:t>D</a:t>
            </a:r>
            <a:r>
              <a:rPr lang="en-US" dirty="0"/>
              <a:t> with transactions </a:t>
            </a:r>
            <a:r>
              <a:rPr lang="en-US" dirty="0" smtClean="0"/>
              <a:t>T_1 </a:t>
            </a:r>
            <a:r>
              <a:rPr lang="en-US" dirty="0"/>
              <a:t>...</a:t>
            </a:r>
            <a:r>
              <a:rPr lang="en-US" dirty="0" smtClean="0"/>
              <a:t>T_N </a:t>
            </a:r>
            <a:r>
              <a:rPr lang="en-US" dirty="0"/>
              <a:t>, determine all patterns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smtClean="0"/>
              <a:t>that are </a:t>
            </a:r>
            <a:r>
              <a:rPr lang="en-US" dirty="0"/>
              <a:t>present in at least a fraction </a:t>
            </a:r>
            <a:r>
              <a:rPr lang="en-US" i="1" dirty="0"/>
              <a:t>s</a:t>
            </a:r>
            <a:r>
              <a:rPr lang="en-US" dirty="0"/>
              <a:t> of the transactions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EX) what products were often purchased together?, what are the subsequent purchases after buying a desktop PC?</a:t>
            </a:r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Main Tasks in Data Mining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126705"/>
              </p:ext>
            </p:extLst>
          </p:nvPr>
        </p:nvGraphicFramePr>
        <p:xfrm>
          <a:off x="107504" y="3140968"/>
          <a:ext cx="5904656" cy="302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648072"/>
                <a:gridCol w="864096"/>
                <a:gridCol w="648072"/>
                <a:gridCol w="792088"/>
                <a:gridCol w="1872208"/>
              </a:tblGrid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Customer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Juice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Cookie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Jam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Wine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Pattern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[juice, cookie], 1</a:t>
                      </a:r>
                      <a:endParaRPr lang="en-US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[jam], 1</a:t>
                      </a:r>
                      <a:endParaRPr lang="en-US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[wine], 1</a:t>
                      </a:r>
                      <a:endParaRPr lang="en-US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[juice, cookie, jam], 1</a:t>
                      </a:r>
                      <a:endParaRPr lang="en-US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[juice, cookie, wine],1</a:t>
                      </a:r>
                      <a:endParaRPr lang="en-US" sz="1400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ym typeface="Wingdings"/>
                        </a:rPr>
                        <a:t>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[juice, cookie],1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24128" y="3195072"/>
            <a:ext cx="32816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Juice and cookies together </a:t>
            </a:r>
          </a:p>
          <a:p>
            <a:r>
              <a:rPr lang="en-US" dirty="0"/>
              <a:t>	</a:t>
            </a:r>
            <a:r>
              <a:rPr lang="en-US" dirty="0" smtClean="0"/>
              <a:t>=66%(support)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 you buy a cookie, </a:t>
            </a:r>
          </a:p>
          <a:p>
            <a:pPr lvl="1"/>
            <a:r>
              <a:rPr lang="en-US" dirty="0" smtClean="0"/>
              <a:t>you also buy a jam </a:t>
            </a:r>
          </a:p>
          <a:p>
            <a:r>
              <a:rPr lang="en-US" dirty="0"/>
              <a:t>	</a:t>
            </a:r>
            <a:r>
              <a:rPr lang="en-US" dirty="0" smtClean="0"/>
              <a:t>=25% (confidence)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Main Tasks in Data Mining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1"/>
            <a:ext cx="2470590" cy="216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9505" y="620688"/>
            <a:ext cx="8712968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 smtClean="0"/>
              <a:t>Classification</a:t>
            </a:r>
          </a:p>
          <a:p>
            <a:pPr marL="742950" lvl="1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 smtClean="0"/>
              <a:t>Identifying to which of a set of categories (class) a new observation ( future) belongs.</a:t>
            </a:r>
          </a:p>
          <a:p>
            <a:pPr marL="742950" lvl="1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 smtClean="0"/>
              <a:t>Identification rule is determined by given training set</a:t>
            </a:r>
          </a:p>
          <a:p>
            <a:pPr marL="742950" lvl="1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1600" dirty="0" smtClean="0"/>
              <a:t>Ex) Suppose you have a data containing healthy </a:t>
            </a:r>
            <a:r>
              <a:rPr lang="en-US" sz="1600" dirty="0"/>
              <a:t>&amp;</a:t>
            </a:r>
            <a:r>
              <a:rPr lang="en-US" sz="1600" dirty="0" smtClean="0"/>
              <a:t> </a:t>
            </a:r>
            <a:r>
              <a:rPr lang="en-US" sz="1600" dirty="0"/>
              <a:t>s</a:t>
            </a:r>
            <a:r>
              <a:rPr lang="en-US" sz="1600" dirty="0" smtClean="0"/>
              <a:t>ick patients → identifying a rule, discriminating function ( = classifier) → predict a status of unseen (future) person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393758" y="2924945"/>
            <a:ext cx="252028" cy="216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9591" y="303295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80418" y="498056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9772" y="2777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Healthy?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t="8129" r="7443" b="5226"/>
          <a:stretch/>
        </p:blipFill>
        <p:spPr bwMode="auto">
          <a:xfrm>
            <a:off x="4489640" y="2962402"/>
            <a:ext cx="3492500" cy="272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8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505" y="620688"/>
            <a:ext cx="87129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 smtClean="0"/>
              <a:t>Clustering</a:t>
            </a:r>
          </a:p>
          <a:p>
            <a:pPr marL="742950" lvl="1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is the process of making a group of abstract objects into classes of similar objects.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Main Tasks in Data Mining</a:t>
            </a:r>
          </a:p>
        </p:txBody>
      </p:sp>
      <p:sp>
        <p:nvSpPr>
          <p:cNvPr id="6" name="타원 5"/>
          <p:cNvSpPr/>
          <p:nvPr/>
        </p:nvSpPr>
        <p:spPr>
          <a:xfrm>
            <a:off x="1043608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타원 7"/>
          <p:cNvSpPr/>
          <p:nvPr/>
        </p:nvSpPr>
        <p:spPr>
          <a:xfrm>
            <a:off x="1301974" y="315773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타원 8"/>
          <p:cNvSpPr/>
          <p:nvPr/>
        </p:nvSpPr>
        <p:spPr>
          <a:xfrm>
            <a:off x="1509192" y="290133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타원 9"/>
          <p:cNvSpPr/>
          <p:nvPr/>
        </p:nvSpPr>
        <p:spPr>
          <a:xfrm>
            <a:off x="1112665" y="33901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타원 10"/>
          <p:cNvSpPr/>
          <p:nvPr/>
        </p:nvSpPr>
        <p:spPr>
          <a:xfrm>
            <a:off x="1553816" y="322403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타원 11"/>
          <p:cNvSpPr/>
          <p:nvPr/>
        </p:nvSpPr>
        <p:spPr>
          <a:xfrm>
            <a:off x="1359174" y="351289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/>
          <p:cNvSpPr/>
          <p:nvPr/>
        </p:nvSpPr>
        <p:spPr>
          <a:xfrm>
            <a:off x="1625824" y="354255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/>
          <p:cNvSpPr/>
          <p:nvPr/>
        </p:nvSpPr>
        <p:spPr>
          <a:xfrm>
            <a:off x="2646734" y="381534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/>
          <p:cNvSpPr/>
          <p:nvPr/>
        </p:nvSpPr>
        <p:spPr>
          <a:xfrm>
            <a:off x="2588468" y="4389665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/>
          <p:cNvSpPr/>
          <p:nvPr/>
        </p:nvSpPr>
        <p:spPr>
          <a:xfrm>
            <a:off x="2843783" y="406544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타원 16"/>
          <p:cNvSpPr/>
          <p:nvPr/>
        </p:nvSpPr>
        <p:spPr>
          <a:xfrm>
            <a:off x="2583160" y="463603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타원 17"/>
          <p:cNvSpPr/>
          <p:nvPr/>
        </p:nvSpPr>
        <p:spPr>
          <a:xfrm>
            <a:off x="2903215" y="43847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타원 18"/>
          <p:cNvSpPr/>
          <p:nvPr/>
        </p:nvSpPr>
        <p:spPr>
          <a:xfrm>
            <a:off x="2580853" y="406112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타원 19"/>
          <p:cNvSpPr/>
          <p:nvPr/>
        </p:nvSpPr>
        <p:spPr>
          <a:xfrm>
            <a:off x="2982466" y="470804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타원 20"/>
          <p:cNvSpPr/>
          <p:nvPr/>
        </p:nvSpPr>
        <p:spPr>
          <a:xfrm>
            <a:off x="3454524" y="275788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타원 21"/>
          <p:cNvSpPr/>
          <p:nvPr/>
        </p:nvSpPr>
        <p:spPr>
          <a:xfrm>
            <a:off x="3238500" y="298256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/>
          <p:cNvSpPr/>
          <p:nvPr/>
        </p:nvSpPr>
        <p:spPr>
          <a:xfrm>
            <a:off x="4139952" y="267712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/>
          <p:cNvSpPr/>
          <p:nvPr/>
        </p:nvSpPr>
        <p:spPr>
          <a:xfrm>
            <a:off x="3382516" y="334310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/>
          <p:cNvSpPr/>
          <p:nvPr/>
        </p:nvSpPr>
        <p:spPr>
          <a:xfrm>
            <a:off x="4211960" y="304534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/>
          <p:cNvSpPr/>
          <p:nvPr/>
        </p:nvSpPr>
        <p:spPr>
          <a:xfrm>
            <a:off x="3744516" y="286171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타원 26"/>
          <p:cNvSpPr/>
          <p:nvPr/>
        </p:nvSpPr>
        <p:spPr>
          <a:xfrm>
            <a:off x="4211960" y="361543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타원 27"/>
          <p:cNvSpPr/>
          <p:nvPr/>
        </p:nvSpPr>
        <p:spPr>
          <a:xfrm>
            <a:off x="3744516" y="31862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타원 28"/>
          <p:cNvSpPr/>
          <p:nvPr/>
        </p:nvSpPr>
        <p:spPr>
          <a:xfrm>
            <a:off x="3888532" y="351289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타원 6"/>
          <p:cNvSpPr/>
          <p:nvPr/>
        </p:nvSpPr>
        <p:spPr>
          <a:xfrm>
            <a:off x="827584" y="2636912"/>
            <a:ext cx="1224136" cy="1358380"/>
          </a:xfrm>
          <a:prstGeom prst="ellipse">
            <a:avLst/>
          </a:prstGeom>
          <a:solidFill>
            <a:srgbClr val="FFC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타원 30"/>
          <p:cNvSpPr/>
          <p:nvPr/>
        </p:nvSpPr>
        <p:spPr>
          <a:xfrm>
            <a:off x="2352700" y="3684549"/>
            <a:ext cx="957808" cy="1358380"/>
          </a:xfrm>
          <a:prstGeom prst="ellipse">
            <a:avLst/>
          </a:prstGeom>
          <a:solidFill>
            <a:srgbClr val="00B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타원 31"/>
          <p:cNvSpPr/>
          <p:nvPr/>
        </p:nvSpPr>
        <p:spPr>
          <a:xfrm>
            <a:off x="3183682" y="2454801"/>
            <a:ext cx="1409700" cy="1538475"/>
          </a:xfrm>
          <a:prstGeom prst="ellipse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611560" y="2196522"/>
            <a:ext cx="0" cy="2846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604825" y="5042929"/>
            <a:ext cx="3952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67624" y="511654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2301" y="2088991"/>
            <a:ext cx="89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24081" y="2454801"/>
            <a:ext cx="3528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Compared to the classification: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Find “natural” grouping of samples given </a:t>
            </a:r>
            <a:r>
              <a:rPr lang="en-US" b="1" dirty="0" smtClean="0"/>
              <a:t>un-labeled</a:t>
            </a:r>
            <a:r>
              <a:rPr lang="en-US" dirty="0" smtClean="0"/>
              <a:t> data whereas the classification learns a method for predicting samples from </a:t>
            </a:r>
            <a:r>
              <a:rPr lang="en-US" b="1" dirty="0" smtClean="0"/>
              <a:t>pre-labeled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1" grpId="0" animBg="1"/>
      <p:bldP spid="32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6672"/>
            <a:ext cx="6356323" cy="6104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4941168"/>
            <a:ext cx="5102679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Brief survey of data mining techniques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Application to healthcare organization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Fraud detection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Identification and classification at-risk people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Data Representation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5" t="17778" r="22273" b="54074"/>
          <a:stretch/>
        </p:blipFill>
        <p:spPr bwMode="auto">
          <a:xfrm>
            <a:off x="336252" y="980728"/>
            <a:ext cx="788055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4149080"/>
            <a:ext cx="434340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0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Data Representation: Feature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4556" y="587449"/>
            <a:ext cx="824067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dirty="0" smtClean="0"/>
              <a:t>Features ( attributes) are used to describe / represent the characteristic of samples. It may be classified into two types: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 smtClean="0"/>
              <a:t>Numerical Feature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A numeric feature is one that has a real / integer valued domain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Future classified into two types: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Interval-scaled / ratio scaled</a:t>
            </a:r>
          </a:p>
          <a:p>
            <a:pPr marL="285750" indent="-28575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b="1" dirty="0" smtClean="0"/>
              <a:t>Categorical Feature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A categorical feature is on that has a set-valued domain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Nominal vs Ordinal 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Nominal : feature values are unordered, and thus only equality comparisons are effective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Ordinal : ordered. Equality / inequality comparisons are allowed.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Ex) Language, level, degree of dangerous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0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161" y="827535"/>
            <a:ext cx="582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000" b="1" dirty="0" smtClean="0"/>
              <a:t>Univariate analysis </a:t>
            </a:r>
            <a:r>
              <a:rPr lang="en-US" sz="2000" dirty="0" smtClean="0"/>
              <a:t>→ Single feature at a time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43" y="196606"/>
            <a:ext cx="13906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6371" y="1632791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Cumulative Distribution Function (CDF)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44456"/>
            <a:ext cx="64293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6371" y="2861775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Probability Mass Function (PMF)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50" y="3290689"/>
            <a:ext cx="6400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459" y="3861048"/>
            <a:ext cx="226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Central Tendency</a:t>
            </a:r>
            <a:endParaRPr lang="en-US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1" y="4329124"/>
            <a:ext cx="4392488" cy="589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71" y="4977196"/>
            <a:ext cx="34194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71" y="5520121"/>
            <a:ext cx="28956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64087" y="44392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7" y="507589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36096" y="561168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6" y="1412776"/>
            <a:ext cx="8019854" cy="473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 (Univariate)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8072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 (Univariate)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161" y="827535"/>
            <a:ext cx="3038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000" dirty="0" smtClean="0"/>
              <a:t>Measure of Dispersion</a:t>
            </a: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625158"/>
            <a:ext cx="3371852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중괄호 5"/>
          <p:cNvSpPr/>
          <p:nvPr/>
        </p:nvSpPr>
        <p:spPr>
          <a:xfrm rot="5400000">
            <a:off x="5021002" y="277602"/>
            <a:ext cx="182116" cy="25202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4297" y="1734488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Range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37" y="1743337"/>
            <a:ext cx="2848718" cy="39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7783" y="2420888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Interquartile Range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65" y="2415923"/>
            <a:ext cx="43243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52542" y="3131676"/>
            <a:ext cx="38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Variance and Standard Deviation</a:t>
            </a:r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29166" y="3501008"/>
            <a:ext cx="5106574" cy="1348928"/>
            <a:chOff x="3041504" y="3006278"/>
            <a:chExt cx="7108698" cy="1771650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504" y="3573016"/>
              <a:ext cx="299085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3006278"/>
              <a:ext cx="4210050" cy="1771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588785" y="4058964"/>
            <a:ext cx="10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095" y="5013176"/>
            <a:ext cx="19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Variance</a:t>
            </a:r>
            <a:endParaRPr lang="en-US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632" y="5197842"/>
            <a:ext cx="23145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8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765" y="827535"/>
            <a:ext cx="693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dirty="0" smtClean="0"/>
              <a:t>Bivariate analysis </a:t>
            </a:r>
            <a:r>
              <a:rPr lang="en-US" dirty="0" smtClean="0"/>
              <a:t>is to consider two features at the same time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 (Bivariate)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5"/>
          <a:stretch/>
        </p:blipFill>
        <p:spPr bwMode="auto">
          <a:xfrm>
            <a:off x="7219279" y="0"/>
            <a:ext cx="1656892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1450" y="1652631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Joint Probability Mass Function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28895"/>
            <a:ext cx="62769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528" y="2852936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Measures of Location and Dispersion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71" y="3222516"/>
            <a:ext cx="48577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89973" y="32756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24" y="4022616"/>
            <a:ext cx="52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Var</a:t>
            </a:r>
            <a:endParaRPr lang="en-US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44" y="4022616"/>
            <a:ext cx="230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9107" y="478786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01208"/>
            <a:ext cx="67818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4558258"/>
            <a:ext cx="35052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9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 (Bivariate)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85566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0483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53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 (Multivariate)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765" y="827535"/>
                <a:ext cx="866019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itchFamily="49" charset="0"/>
                  <a:buChar char="o"/>
                </a:pPr>
                <a:r>
                  <a:rPr lang="en-US" b="1" dirty="0" smtClean="0"/>
                  <a:t>Multivariate analysis </a:t>
                </a:r>
                <a:r>
                  <a:rPr lang="en-US" dirty="0" smtClean="0"/>
                  <a:t>is to consider multiple features at the same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1,…,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" y="827535"/>
                <a:ext cx="8660191" cy="381515"/>
              </a:xfrm>
              <a:prstGeom prst="rect">
                <a:avLst/>
              </a:prstGeom>
              <a:blipFill rotWithShape="1">
                <a:blip r:embed="rId2"/>
                <a:stretch>
                  <a:fillRect l="-422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09050"/>
            <a:ext cx="31242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3568" y="1916832"/>
                <a:ext cx="2788264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Mean =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/>
                        <a:ea typeface="Cambria Math"/>
                      </a:rPr>
                      <m:t>𝝁</m:t>
                    </m:r>
                    <m:r>
                      <a:rPr lang="el-GR" b="1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l-GR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1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  <m:r>
                      <a:rPr lang="en-US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𝑬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𝑿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16832"/>
                <a:ext cx="2788264" cy="374590"/>
              </a:xfrm>
              <a:prstGeom prst="rect">
                <a:avLst/>
              </a:prstGeom>
              <a:blipFill rotWithShape="1">
                <a:blip r:embed="rId4"/>
                <a:stretch>
                  <a:fillRect l="-1747" t="-6452" r="-327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114" y="1492667"/>
            <a:ext cx="18383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1850" y="3429000"/>
                <a:ext cx="28017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Covariance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1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l-GR" b="1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l-GR" b="1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l-GR" b="1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</m:t>
                        </m:r>
                      </m:sup>
                    </m:sSup>
                    <m:r>
                      <a:rPr lang="en-US" b="1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50" y="3429000"/>
                <a:ext cx="2801729" cy="374270"/>
              </a:xfrm>
              <a:prstGeom prst="rect">
                <a:avLst/>
              </a:prstGeom>
              <a:blipFill rotWithShape="1">
                <a:blip r:embed="rId6"/>
                <a:stretch>
                  <a:fillRect l="-1739" t="-6557" r="-326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63405"/>
            <a:ext cx="85439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733256"/>
            <a:ext cx="146685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V="1">
            <a:off x="4932040" y="4941168"/>
            <a:ext cx="449585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Exploratory Data Analysis (Normalization)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36099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094" y="3367506"/>
            <a:ext cx="269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Range Normalization </a:t>
            </a:r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79459"/>
            <a:ext cx="3676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4609"/>
            <a:ext cx="4392488" cy="73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2159" y="4786030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Standard score normalization</a:t>
            </a:r>
            <a:endParaRPr lang="en-US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0" y="5301208"/>
            <a:ext cx="185737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00459" y="541710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 mean and unit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5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Practice in Python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661459"/>
            <a:ext cx="8142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dirty="0" smtClean="0"/>
              <a:t>Recommend 2 packages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Pandas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http://pandas.pydata.org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 : Time series analysis, visualization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/>
              <a:t>Scikit</a:t>
            </a:r>
            <a:r>
              <a:rPr lang="en-US" dirty="0" smtClean="0"/>
              <a:t>-learn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http://scikit-learn.org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): Data mining / Machine learning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Once you install Python, install two packages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3" t="16666" r="23921" b="56111"/>
          <a:stretch/>
        </p:blipFill>
        <p:spPr bwMode="auto">
          <a:xfrm>
            <a:off x="603371" y="2144874"/>
            <a:ext cx="6175478" cy="244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7603" y="5081290"/>
            <a:ext cx="4038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Import pandas as </a:t>
            </a:r>
            <a:r>
              <a:rPr lang="en-US" dirty="0" err="1" smtClean="0"/>
              <a:t>pd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data = </a:t>
            </a:r>
            <a:r>
              <a:rPr lang="en-US" dirty="0" err="1" smtClean="0"/>
              <a:t>pd.read_csv</a:t>
            </a:r>
            <a:r>
              <a:rPr lang="en-US" dirty="0" smtClean="0"/>
              <a:t>(‘diabetes.csv’)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data.describe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t="61488" r="57245" b="12222"/>
          <a:stretch/>
        </p:blipFill>
        <p:spPr bwMode="auto">
          <a:xfrm>
            <a:off x="567603" y="3920628"/>
            <a:ext cx="8339133" cy="232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1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938212"/>
            <a:ext cx="776287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6" y="4941168"/>
            <a:ext cx="4602542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Brief survey of OR techniques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Queueing model, simulation, math. Opt.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Forecasting demand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Allocation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Capacity planning / scheduling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2" y="628630"/>
            <a:ext cx="35242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24092" y="325169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hist</a:t>
            </a:r>
            <a:r>
              <a:rPr lang="en-US" dirty="0" smtClean="0"/>
              <a:t>(data[</a:t>
            </a:r>
            <a:r>
              <a:rPr lang="en-US" dirty="0"/>
              <a:t>'AGE'])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695305"/>
            <a:ext cx="362902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796136" y="325169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Data.boxplot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72" y="3933056"/>
            <a:ext cx="36290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470851" y="4725144"/>
            <a:ext cx="365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scatter_matrix</a:t>
            </a:r>
            <a:r>
              <a:rPr lang="en-US" dirty="0" smtClean="0"/>
              <a:t>(data[[‘AGE’,’BMI’]])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Practice in Python </a:t>
            </a:r>
          </a:p>
        </p:txBody>
      </p:sp>
    </p:spTree>
    <p:extLst>
      <p:ext uri="{BB962C8B-B14F-4D97-AF65-F5344CB8AC3E}">
        <p14:creationId xmlns:p14="http://schemas.microsoft.com/office/powerpoint/2010/main" val="4436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127000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References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051" y="1052736"/>
            <a:ext cx="807737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Health Analytics: Gaining the Insights to Transform Healthcare (2013), Jason Burke, Wiley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Data Mining and Analysis: Fundamental Concepts and Algorithm (2015), Mohammed </a:t>
            </a:r>
            <a:r>
              <a:rPr lang="en-US" dirty="0" err="1" smtClean="0"/>
              <a:t>J.Zaki</a:t>
            </a:r>
            <a:r>
              <a:rPr lang="en-US" dirty="0" smtClean="0"/>
              <a:t> &amp; Wagner </a:t>
            </a:r>
            <a:r>
              <a:rPr lang="en-US" dirty="0" err="1" smtClean="0"/>
              <a:t>Meira</a:t>
            </a:r>
            <a:r>
              <a:rPr lang="en-US" dirty="0" smtClean="0"/>
              <a:t> Jr.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http://www.learnpython.org/</a:t>
            </a:r>
          </a:p>
        </p:txBody>
      </p:sp>
    </p:spTree>
    <p:extLst>
      <p:ext uri="{BB962C8B-B14F-4D97-AF65-F5344CB8AC3E}">
        <p14:creationId xmlns:p14="http://schemas.microsoft.com/office/powerpoint/2010/main" val="38000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6084" y="3284984"/>
            <a:ext cx="868680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3600" dirty="0" smtClean="0">
                <a:solidFill>
                  <a:srgbClr val="247A5B"/>
                </a:solidFill>
                <a:latin typeface="Arial Black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723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57"/>
          <a:stretch/>
        </p:blipFill>
        <p:spPr bwMode="auto">
          <a:xfrm>
            <a:off x="1475656" y="908720"/>
            <a:ext cx="5976664" cy="526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1680" y="4919811"/>
            <a:ext cx="6756978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System optimization for emergency department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Decision support system: machine learning + simulation+ opt.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Aid system manager to optimize overall workflow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Reduce waiting time for patients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2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27000"/>
            <a:ext cx="8686800" cy="728663"/>
          </a:xfrm>
        </p:spPr>
        <p:txBody>
          <a:bodyPr anchor="t"/>
          <a:lstStyle/>
          <a:p>
            <a:pPr algn="l" eaLnBrk="1" hangingPunct="1"/>
            <a:r>
              <a:rPr lang="en-US" sz="2400" dirty="0" smtClean="0">
                <a:solidFill>
                  <a:srgbClr val="247A5B"/>
                </a:solidFill>
                <a:latin typeface="Arial Black" charset="0"/>
              </a:rPr>
              <a:t>Decision making and planning in Healthcare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836712"/>
            <a:ext cx="81369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1600" dirty="0" smtClean="0"/>
              <a:t>How to provide good services in healthcare is still important!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600" dirty="0" smtClean="0"/>
              <a:t>Forecasting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How to forecast patients flows and demand?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600" dirty="0" smtClean="0"/>
              <a:t>Prediction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Detect disease accurately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600" dirty="0" smtClean="0"/>
              <a:t>Human resource allocation / scheduling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Nursing schedule : How to schedule nurses with satisfying their predetermined day-off? How to set a schedule to maintain an adequate service level?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600" dirty="0" smtClean="0"/>
              <a:t> Logistics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Determining locations of medical centers (clinics) and scheduling emergency vehicles for providing maximum coverage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Selection of hospital locations for covering population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Capacity management and location selection for health service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Inventory control for health materials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600" dirty="0" smtClean="0"/>
              <a:t>Treatment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 smtClean="0"/>
              <a:t>How should set the plans of radiation therapy for minimizing the treatment time</a:t>
            </a:r>
          </a:p>
          <a:p>
            <a:pPr marL="742950" lvl="1" indent="-285750">
              <a:buFont typeface="Courier New" pitchFamily="49" charset="0"/>
              <a:buChar char="o"/>
            </a:pPr>
            <a:endParaRPr lang="en-US" sz="1600" dirty="0"/>
          </a:p>
          <a:p>
            <a:pPr marL="285750" indent="-285750">
              <a:buFont typeface="Courier New" pitchFamily="49" charset="0"/>
              <a:buChar char="o"/>
            </a:pPr>
            <a:r>
              <a:rPr lang="en-US" sz="1600" b="1" dirty="0" smtClean="0"/>
              <a:t>Such problems can be solved and analyzed by ISE knowledge (system opt, data analysis, simulation…) 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9578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548680"/>
            <a:ext cx="7303343" cy="542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5211812"/>
            <a:ext cx="7218643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OR techniques (modeling + high computation) for real-time treatment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Decision seed points of radioactive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Cost effective decision making -&gt; less radiation time + needles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0" y="1268760"/>
            <a:ext cx="8817586" cy="414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4149080"/>
            <a:ext cx="46858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OR in operating room planning / scheduling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Survey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84750" cy="468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1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</TotalTime>
  <Words>1472</Words>
  <Application>Microsoft Office PowerPoint</Application>
  <PresentationFormat>화면 슬라이드 쇼(4:3)</PresentationFormat>
  <Paragraphs>254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Default Design</vt:lpstr>
      <vt:lpstr>PowerPoint 프레젠테이션</vt:lpstr>
      <vt:lpstr>Before the class</vt:lpstr>
      <vt:lpstr>PowerPoint 프레젠테이션</vt:lpstr>
      <vt:lpstr>PowerPoint 프레젠테이션</vt:lpstr>
      <vt:lpstr>PowerPoint 프레젠테이션</vt:lpstr>
      <vt:lpstr>Decision making and planning in Healthcare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Health Analytics</vt:lpstr>
      <vt:lpstr>Healthcare Transformation</vt:lpstr>
      <vt:lpstr>Healthcare Data</vt:lpstr>
      <vt:lpstr>Healthcare Data Analytics</vt:lpstr>
      <vt:lpstr>Healthcare Data Analytics –  Information management</vt:lpstr>
      <vt:lpstr>Healthcare Data Analytics – Statistics</vt:lpstr>
      <vt:lpstr>Healthcare Data Analytics – Information delivery</vt:lpstr>
      <vt:lpstr>Healthcare Data Analytics – Computing</vt:lpstr>
      <vt:lpstr>PowerPoint 프레젠테이션</vt:lpstr>
      <vt:lpstr>Data Mining And Analysis</vt:lpstr>
      <vt:lpstr>Main Tasks in Data Mining</vt:lpstr>
      <vt:lpstr>Main Tasks in Data Mining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 Daehan</dc:creator>
  <cp:lastModifiedBy>Won Daehan</cp:lastModifiedBy>
  <cp:revision>54</cp:revision>
  <dcterms:created xsi:type="dcterms:W3CDTF">2016-08-28T02:58:54Z</dcterms:created>
  <dcterms:modified xsi:type="dcterms:W3CDTF">2016-08-31T18:37:07Z</dcterms:modified>
</cp:coreProperties>
</file>